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6" r:id="rId2"/>
    <p:sldId id="277" r:id="rId3"/>
    <p:sldId id="258" r:id="rId4"/>
    <p:sldId id="260" r:id="rId5"/>
    <p:sldId id="297" r:id="rId6"/>
    <p:sldId id="302" r:id="rId7"/>
    <p:sldId id="272" r:id="rId8"/>
    <p:sldId id="279" r:id="rId9"/>
    <p:sldId id="290" r:id="rId10"/>
    <p:sldId id="284" r:id="rId11"/>
    <p:sldId id="305" r:id="rId12"/>
    <p:sldId id="313" r:id="rId13"/>
    <p:sldId id="314" r:id="rId14"/>
    <p:sldId id="312" r:id="rId15"/>
    <p:sldId id="293" r:id="rId16"/>
    <p:sldId id="315" r:id="rId17"/>
    <p:sldId id="307" r:id="rId18"/>
    <p:sldId id="301" r:id="rId19"/>
    <p:sldId id="3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943398379550387E-2"/>
          <c:y val="5.6061513437580868E-2"/>
          <c:w val="0.87358895355471855"/>
          <c:h val="0.6291560385937673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Liên minh EU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6.8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165-4F3E-9099-753FC03ACF7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21.5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165-4F3E-9099-753FC03ACF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19.3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165-4F3E-9099-753FC03ACF7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11.8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165-4F3E-9099-753FC03ACF7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65-4F3E-9099-753FC03ACF77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Dân số</c:v>
                </c:pt>
                <c:pt idx="1">
                  <c:v>Diện tích đất </c:v>
                </c:pt>
                <c:pt idx="2">
                  <c:v>Tổng GDP </c:v>
                </c:pt>
                <c:pt idx="3">
                  <c:v>Sản xuất ô tô </c:v>
                </c:pt>
                <c:pt idx="4">
                  <c:v>Xuất khẩu hàng hóa và dịch vụ </c:v>
                </c:pt>
                <c:pt idx="5">
                  <c:v>Sản xuất điện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6.9</c:v>
                </c:pt>
                <c:pt idx="1">
                  <c:v>3.3</c:v>
                </c:pt>
                <c:pt idx="2">
                  <c:v>22.1</c:v>
                </c:pt>
                <c:pt idx="3">
                  <c:v>20.3</c:v>
                </c:pt>
                <c:pt idx="4">
                  <c:v>33.299999999999997</c:v>
                </c:pt>
                <c:pt idx="5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65-4F3E-9099-753FC03ACF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Thế Giới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93.2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165-4F3E-9099-753FC03ACF7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78.5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165-4F3E-9099-753FC03ACF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80.7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165-4F3E-9099-753FC03ACF7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89.2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165-4F3E-9099-753FC03ACF77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Dân số</c:v>
                </c:pt>
                <c:pt idx="1">
                  <c:v>Diện tích đất </c:v>
                </c:pt>
                <c:pt idx="2">
                  <c:v>Tổng GDP </c:v>
                </c:pt>
                <c:pt idx="3">
                  <c:v>Sản xuất ô tô </c:v>
                </c:pt>
                <c:pt idx="4">
                  <c:v>Xuất khẩu hàng hóa và dịch vụ </c:v>
                </c:pt>
                <c:pt idx="5">
                  <c:v>Sản xuất điện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93.1</c:v>
                </c:pt>
                <c:pt idx="1">
                  <c:v>96.7</c:v>
                </c:pt>
                <c:pt idx="2">
                  <c:v>77.900000000000006</c:v>
                </c:pt>
                <c:pt idx="3">
                  <c:v>79.7</c:v>
                </c:pt>
                <c:pt idx="4">
                  <c:v>66.7</c:v>
                </c:pt>
                <c:pt idx="5">
                  <c:v>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65-4F3E-9099-753FC03AC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100"/>
        <c:axId val="172074696"/>
        <c:axId val="1"/>
      </c:barChart>
      <c:catAx>
        <c:axId val="172074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6">
            <a:solidFill>
              <a:srgbClr val="FF0000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0%" sourceLinked="1"/>
        <c:majorTickMark val="cross"/>
        <c:minorTickMark val="none"/>
        <c:tickLblPos val="nextTo"/>
        <c:spPr>
          <a:ln w="28576">
            <a:solidFill>
              <a:srgbClr val="FF0000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172074696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1.3014475552760628E-2"/>
          <c:y val="0.83835881805096935"/>
          <c:w val="0.34531600872725554"/>
          <c:h val="0.16164118194903054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943398379550387E-2"/>
          <c:y val="5.6061513437580868E-2"/>
          <c:w val="0.87358895355471855"/>
          <c:h val="0.6291560385937673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Liên minh EU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6.8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912-40E1-A7E5-19AD07C5EC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21.5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912-40E1-A7E5-19AD07C5EC6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19.3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912-40E1-A7E5-19AD07C5EC6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11.8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912-40E1-A7E5-19AD07C5EC6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64-4C28-B28B-6FAAA4811AD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Dân số</c:v>
                </c:pt>
                <c:pt idx="1">
                  <c:v>Diện tích đất </c:v>
                </c:pt>
                <c:pt idx="2">
                  <c:v>Tổng GDP </c:v>
                </c:pt>
                <c:pt idx="3">
                  <c:v>Sản xuất ô tô </c:v>
                </c:pt>
                <c:pt idx="4">
                  <c:v>Xuất khẩu hàng hóa và dịch vụ </c:v>
                </c:pt>
                <c:pt idx="5">
                  <c:v>Sản xuất điện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6.9</c:v>
                </c:pt>
                <c:pt idx="1">
                  <c:v>3.3</c:v>
                </c:pt>
                <c:pt idx="2">
                  <c:v>22.1</c:v>
                </c:pt>
                <c:pt idx="3">
                  <c:v>20.3</c:v>
                </c:pt>
                <c:pt idx="4">
                  <c:v>33.299999999999997</c:v>
                </c:pt>
                <c:pt idx="5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64-4C28-B28B-6FAAA4811A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Thế Giới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93.2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12-40E1-A7E5-19AD07C5EC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78.5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912-40E1-A7E5-19AD07C5EC6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80.7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912-40E1-A7E5-19AD07C5EC6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89.2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912-40E1-A7E5-19AD07C5EC68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Dân số</c:v>
                </c:pt>
                <c:pt idx="1">
                  <c:v>Diện tích đất </c:v>
                </c:pt>
                <c:pt idx="2">
                  <c:v>Tổng GDP </c:v>
                </c:pt>
                <c:pt idx="3">
                  <c:v>Sản xuất ô tô </c:v>
                </c:pt>
                <c:pt idx="4">
                  <c:v>Xuất khẩu hàng hóa và dịch vụ </c:v>
                </c:pt>
                <c:pt idx="5">
                  <c:v>Sản xuất điện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93.1</c:v>
                </c:pt>
                <c:pt idx="1">
                  <c:v>96.7</c:v>
                </c:pt>
                <c:pt idx="2">
                  <c:v>77.900000000000006</c:v>
                </c:pt>
                <c:pt idx="3">
                  <c:v>79.7</c:v>
                </c:pt>
                <c:pt idx="4">
                  <c:v>66.7</c:v>
                </c:pt>
                <c:pt idx="5">
                  <c:v>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64-4C28-B28B-6FAAA4811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100"/>
        <c:axId val="172074696"/>
        <c:axId val="1"/>
      </c:barChart>
      <c:catAx>
        <c:axId val="172074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6">
            <a:solidFill>
              <a:srgbClr val="FF0000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0%" sourceLinked="1"/>
        <c:majorTickMark val="cross"/>
        <c:minorTickMark val="none"/>
        <c:tickLblPos val="nextTo"/>
        <c:spPr>
          <a:ln w="28576">
            <a:solidFill>
              <a:srgbClr val="FF0000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172074696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1.3014475552760628E-2"/>
          <c:y val="0.83835881805096935"/>
          <c:w val="0.34531600872725554"/>
          <c:h val="0.16164118194903054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E51F73-9460-4992-9ED3-1A30EC39F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1C219F-200A-4F86-AE15-984777BAD6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B96E9-B7DF-4E0E-A022-5C0C232FABD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26A9E-295D-4E6B-8038-5FAAC666AC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8C13EB-0AED-4F37-8DBB-ED156C079C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EEB16-96EA-46A5-BF80-E680506C9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18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C4168-F02C-4459-8393-942C80F2E02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E1A8B-1749-4703-88C0-7099D130E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42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E1A8B-1749-4703-88C0-7099D130EE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1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15901B45-874A-4010-A638-4461F43FE7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FF642B68-28C9-4882-AC73-E402B53018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259BAA3-53D2-44D3-8E28-D0DAC0FB6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EE9D61-08BA-422F-82C7-91AA8D5A98A9}" type="slidenum">
              <a:rPr lang="en-US" altLang="zh-CN" sz="1200"/>
              <a:pPr eaLnBrk="1" hangingPunct="1"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E1A8B-1749-4703-88C0-7099D130EE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3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74B0D-577F-4941-B2F6-DF51A9265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7C468-1C5E-4B8A-A224-E1B6EB6EA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80C27-BC63-4CD2-A1DA-63398648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A3BD-E09B-4785-B1E0-AF80EEEFC64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E2E01-1A11-43B3-808E-CA6739753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C5031-5A37-4A7E-A7A1-EBE2CCAB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AF7B-5140-4FAF-B425-30D4FFAC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B559-4B13-4C76-8073-64390622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FD9B1-7131-4F4D-9226-7BD610191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37718-49C3-414C-9E3D-FE9F49DA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A3BD-E09B-4785-B1E0-AF80EEEFC64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0F013-F09B-43A3-A213-9C5A291E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2F8CB-1276-4AAB-AC8B-D4561F09B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AF7B-5140-4FAF-B425-30D4FFAC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5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307757-6474-47F7-A410-7C5409C18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6C3D8-A003-4819-B6B0-F223528D5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071D5-2056-45F8-9E36-E19E252D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A3BD-E09B-4785-B1E0-AF80EEEFC64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39117-407A-49BC-8C6B-4498A1F8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CD34F-940A-4D58-B39E-9FDC4EA29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AF7B-5140-4FAF-B425-30D4FFAC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9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D50E1-9E93-400E-9C42-DCFAFC2A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C598D-FB10-4F04-A14C-16A33C196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B7645-CBE0-46F4-8426-8C0289E1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A3BD-E09B-4785-B1E0-AF80EEEFC64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ADC95-AD2D-4F6E-902F-93A7AFEB6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E4CD1-0E40-46D2-A1ED-37EBC202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AF7B-5140-4FAF-B425-30D4FFAC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0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B82C-C47D-49BA-9D18-0E9029E0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0CEFF-2930-43AE-A408-21685ECC2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2EAAD-4CDA-4490-A0EC-28819488F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A3BD-E09B-4785-B1E0-AF80EEEFC64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DFFA7-5A49-4114-8F13-D4165331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5F98E-17A1-4DB9-B06D-740A0525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AF7B-5140-4FAF-B425-30D4FFAC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7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6159-3DC4-4442-BF30-879597D5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8A177-2754-412B-8BD9-B7D29DFBD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0E491-EE3C-4D96-A6A8-F914F3E09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652B7-15B1-495D-9C76-F88FB66C4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A3BD-E09B-4785-B1E0-AF80EEEFC64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F52B3-569C-400E-AA3A-A73D385D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2C7E3-05AB-4BFD-BA2A-781AA63F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AF7B-5140-4FAF-B425-30D4FFAC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9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68FA2-4DF0-4CA7-928B-AA4B83CA3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35CCD-E898-442A-9EF8-6B805FE90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80EC5-3ADB-4AA6-B428-923D9A1ED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C1926-60E4-4C51-B1EB-919894D32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3488E-3ABF-43D3-835A-C75E913D3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100263-6F59-4AE7-A98D-12F0B062D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A3BD-E09B-4785-B1E0-AF80EEEFC64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DA3F19-98A4-4C40-84DB-D18F71144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80AB63-2559-45BC-A00C-BBB97B55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AF7B-5140-4FAF-B425-30D4FFAC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7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6574-F990-428F-97B4-5FF8B6ED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AAA6B-3DD4-4AAE-84A3-7C0C4ED6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A3BD-E09B-4785-B1E0-AF80EEEFC64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061A5-E12A-40F1-903A-5B9E6157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B25C6-A5E9-47FB-A079-22981475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AF7B-5140-4FAF-B425-30D4FFAC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7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6AC82-EDF0-4906-A066-EFDC15B77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A3BD-E09B-4785-B1E0-AF80EEEFC64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8A9F8-1306-4AA9-976C-27BBA8CA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FFC27-CF9A-4756-845E-096E93C6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AF7B-5140-4FAF-B425-30D4FFAC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3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2A11-9E1E-4EEE-926A-FF7116E1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17B1F-8C62-4FB7-B08F-38193DA0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1B181-0965-440D-A418-EB9813002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51965-A1BD-4CCA-823A-03A41CC3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A3BD-E09B-4785-B1E0-AF80EEEFC64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32A95-649F-4891-A36B-3A8A003F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BE1D6-4242-472E-A1DD-DD67862E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AF7B-5140-4FAF-B425-30D4FFAC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64A9D-FF22-443B-8470-686367DC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581AE8-A7C6-4C2A-98CA-4C9C1AA02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06335-C29F-49DC-857A-229519252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08CA9-3D9C-4733-B23B-F4A0EF6B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A3BD-E09B-4785-B1E0-AF80EEEFC64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2349A-4183-4363-A476-23D1FB28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6C310-D3D9-4F30-A863-289D7BCF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AF7B-5140-4FAF-B425-30D4FFAC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7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9AE124-1C07-4272-B940-8A649D25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DC439-FA94-44C8-B3E5-934E7E714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D8793-14FC-45B2-8522-02C608B1B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FA3BD-E09B-4785-B1E0-AF80EEEFC64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D2A5A-F794-4070-B67B-582107403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39723-C234-42C0-AEC0-36CAB3734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AF7B-5140-4FAF-B425-30D4FFAC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2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>
            <a:extLst>
              <a:ext uri="{FF2B5EF4-FFF2-40B4-BE49-F238E27FC236}">
                <a16:creationId xmlns:a16="http://schemas.microsoft.com/office/drawing/2014/main" id="{EA44F856-0207-4AFE-A7AC-8DB70057A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358901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512,4 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(2018)</a:t>
            </a:r>
          </a:p>
          <a:p>
            <a:pPr eaLnBrk="1" hangingPunct="1"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xen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51" name="Text Box 12">
            <a:extLst>
              <a:ext uri="{FF2B5EF4-FFF2-40B4-BE49-F238E27FC236}">
                <a16:creationId xmlns:a16="http://schemas.microsoft.com/office/drawing/2014/main" id="{1D0E3DE7-474E-4BFA-97B0-B4970076C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1"/>
            <a:ext cx="670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Rectangle 13">
            <a:extLst>
              <a:ext uri="{FF2B5EF4-FFF2-40B4-BE49-F238E27FC236}">
                <a16:creationId xmlns:a16="http://schemas.microsoft.com/office/drawing/2014/main" id="{14D71226-32B0-46D9-9359-CB46F449F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962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Rectangle 15">
            <a:extLst>
              <a:ext uri="{FF2B5EF4-FFF2-40B4-BE49-F238E27FC236}">
                <a16:creationId xmlns:a16="http://schemas.microsoft.com/office/drawing/2014/main" id="{2932C970-79BE-4DCC-BFBD-A61F2C320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62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6" name="Rectangle 16">
            <a:extLst>
              <a:ext uri="{FF2B5EF4-FFF2-40B4-BE49-F238E27FC236}">
                <a16:creationId xmlns:a16="http://schemas.microsoft.com/office/drawing/2014/main" id="{66C9FB5E-9DA8-4E0A-8E17-1E9B1E9A0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1" y="312739"/>
            <a:ext cx="7494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LIÊN MINH CHÂU ÂU (EU)</a:t>
            </a:r>
          </a:p>
        </p:txBody>
      </p:sp>
      <p:pic>
        <p:nvPicPr>
          <p:cNvPr id="2055" name="Picture 16" descr="EUmohinhthanhcong27112007">
            <a:extLst>
              <a:ext uri="{FF2B5EF4-FFF2-40B4-BE49-F238E27FC236}">
                <a16:creationId xmlns:a16="http://schemas.microsoft.com/office/drawing/2014/main" id="{ED019DEF-B74F-411E-8478-921C110C4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3429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007723-3348-4B4A-9E8F-96647E5546E1}"/>
              </a:ext>
            </a:extLst>
          </p:cNvPr>
          <p:cNvCxnSpPr/>
          <p:nvPr/>
        </p:nvCxnSpPr>
        <p:spPr>
          <a:xfrm>
            <a:off x="3771900" y="1143000"/>
            <a:ext cx="5219700" cy="0"/>
          </a:xfrm>
          <a:prstGeom prst="line">
            <a:avLst/>
          </a:prstGeom>
          <a:ln w="38100" cmpd="thickThin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156" name="Picture 12" descr="Hình ảnh có liên quan">
            <a:extLst>
              <a:ext uri="{FF2B5EF4-FFF2-40B4-BE49-F238E27FC236}">
                <a16:creationId xmlns:a16="http://schemas.microsoft.com/office/drawing/2014/main" id="{E8A887D1-195F-42FF-86D5-5F79071C0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048000"/>
            <a:ext cx="8077200" cy="35052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Text Box 7">
            <a:extLst>
              <a:ext uri="{FF2B5EF4-FFF2-40B4-BE49-F238E27FC236}">
                <a16:creationId xmlns:a16="http://schemas.microsoft.com/office/drawing/2014/main" id="{3B6B0271-50D2-4B5E-97A1-0E6040132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258" y="161964"/>
            <a:ext cx="100326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defRPr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VỊ THẾ CỦA EU TRONG NỀN KINH TẾ THẾ GIỚI.</a:t>
            </a:r>
          </a:p>
        </p:txBody>
      </p:sp>
      <p:sp>
        <p:nvSpPr>
          <p:cNvPr id="12292" name="Text Box 9">
            <a:extLst>
              <a:ext uri="{FF2B5EF4-FFF2-40B4-BE49-F238E27FC236}">
                <a16:creationId xmlns:a16="http://schemas.microsoft.com/office/drawing/2014/main" id="{3E6F09C6-8D3F-4D00-99C9-F31968A1D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057401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ext Box 10">
            <a:extLst>
              <a:ext uri="{FF2B5EF4-FFF2-40B4-BE49-F238E27FC236}">
                <a16:creationId xmlns:a16="http://schemas.microsoft.com/office/drawing/2014/main" id="{317FC24A-6B89-4E09-BC96-C10B915B1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1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Vertical Scroll 1">
            <a:extLst>
              <a:ext uri="{FF2B5EF4-FFF2-40B4-BE49-F238E27FC236}">
                <a16:creationId xmlns:a16="http://schemas.microsoft.com/office/drawing/2014/main" id="{4AF2ADA2-7D9A-44A5-813D-50FDCB70514E}"/>
              </a:ext>
            </a:extLst>
          </p:cNvPr>
          <p:cNvSpPr/>
          <p:nvPr/>
        </p:nvSpPr>
        <p:spPr>
          <a:xfrm>
            <a:off x="1905001" y="3505200"/>
            <a:ext cx="3717925" cy="2636838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1-3</a:t>
            </a:r>
            <a:br>
              <a:rPr lang="en-US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 </a:t>
            </a:r>
            <a:r>
              <a:rPr lang="en-US" sz="280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Vertical Scroll 8">
            <a:extLst>
              <a:ext uri="{FF2B5EF4-FFF2-40B4-BE49-F238E27FC236}">
                <a16:creationId xmlns:a16="http://schemas.microsoft.com/office/drawing/2014/main" id="{1929E4C5-F879-4278-AD19-03D2F4BF94E5}"/>
              </a:ext>
            </a:extLst>
          </p:cNvPr>
          <p:cNvSpPr/>
          <p:nvPr/>
        </p:nvSpPr>
        <p:spPr>
          <a:xfrm>
            <a:off x="6721476" y="3505200"/>
            <a:ext cx="3565525" cy="2636838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2-4</a:t>
            </a:r>
            <a:br>
              <a:rPr lang="en-US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EU là tổ chức th</a:t>
            </a:r>
            <a:r>
              <a:rPr lang="vi-VN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mại hàng </a:t>
            </a:r>
            <a:r>
              <a:rPr lang="vi-VN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giới</a:t>
            </a:r>
          </a:p>
        </p:txBody>
      </p:sp>
      <p:sp>
        <p:nvSpPr>
          <p:cNvPr id="12297" name="Cloud Callout 10">
            <a:extLst>
              <a:ext uri="{FF2B5EF4-FFF2-40B4-BE49-F238E27FC236}">
                <a16:creationId xmlns:a16="http://schemas.microsoft.com/office/drawing/2014/main" id="{21471496-FFEC-48F1-8865-9EA94E4DA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371600"/>
            <a:ext cx="5715000" cy="1828800"/>
          </a:xfrm>
          <a:prstGeom prst="cloudCallout">
            <a:avLst>
              <a:gd name="adj1" fmla="val 315"/>
              <a:gd name="adj2" fmla="val 84852"/>
            </a:avLst>
          </a:prstGeom>
          <a:solidFill>
            <a:schemeClr val="bg1"/>
          </a:soli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mục II SGK kết hợp với bảng số liệu sau </a:t>
            </a:r>
            <a:r>
              <a:rPr lang="vi-VN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</a:t>
            </a: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7FDD1A5-961A-4E58-82DD-980AFE1F3811}"/>
              </a:ext>
            </a:extLst>
          </p:cNvPr>
          <p:cNvSpPr txBox="1"/>
          <p:nvPr/>
        </p:nvSpPr>
        <p:spPr>
          <a:xfrm>
            <a:off x="3352799" y="6248401"/>
            <a:ext cx="6185095" cy="52322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6C4015F-FA05-493F-9BC1-B7BAD958C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73843"/>
              </p:ext>
            </p:extLst>
          </p:nvPr>
        </p:nvGraphicFramePr>
        <p:xfrm>
          <a:off x="1676399" y="152401"/>
          <a:ext cx="9071316" cy="24637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58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1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4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</a:t>
                      </a:r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 Kì</a:t>
                      </a:r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Nhật Bản</a:t>
                      </a:r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115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)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5245" marR="4953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512,2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5" marR="4953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325,4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 marR="106045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126,7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18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GDP (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USD )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5245" marR="4953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17367,0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5" marR="4953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19485,0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 marR="106045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4860,0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88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khẩu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GDP ( % )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5245" marR="4953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5" marR="4953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 marR="106045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18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khẩu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% )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5245" marR="4953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5" marR="4953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 marR="106045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Chart 6">
            <a:extLst>
              <a:ext uri="{FF2B5EF4-FFF2-40B4-BE49-F238E27FC236}">
                <a16:creationId xmlns:a16="http://schemas.microsoft.com/office/drawing/2014/main" id="{AD4247AF-835C-47DD-A2EB-0604DA36A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419678"/>
              </p:ext>
            </p:extLst>
          </p:nvPr>
        </p:nvGraphicFramePr>
        <p:xfrm>
          <a:off x="1866899" y="2715064"/>
          <a:ext cx="8880815" cy="368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711118-F9C8-4007-A96E-F639CA04B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870426"/>
              </p:ext>
            </p:extLst>
          </p:nvPr>
        </p:nvGraphicFramePr>
        <p:xfrm>
          <a:off x="804531" y="2349114"/>
          <a:ext cx="10147205" cy="358639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53968">
                  <a:extLst>
                    <a:ext uri="{9D8B030D-6E8A-4147-A177-3AD203B41FA5}">
                      <a16:colId xmlns:a16="http://schemas.microsoft.com/office/drawing/2014/main" val="3023198102"/>
                    </a:ext>
                  </a:extLst>
                </a:gridCol>
                <a:gridCol w="1293697">
                  <a:extLst>
                    <a:ext uri="{9D8B030D-6E8A-4147-A177-3AD203B41FA5}">
                      <a16:colId xmlns:a16="http://schemas.microsoft.com/office/drawing/2014/main" val="4121413897"/>
                    </a:ext>
                  </a:extLst>
                </a:gridCol>
                <a:gridCol w="1096353">
                  <a:extLst>
                    <a:ext uri="{9D8B030D-6E8A-4147-A177-3AD203B41FA5}">
                      <a16:colId xmlns:a16="http://schemas.microsoft.com/office/drawing/2014/main" val="1024705337"/>
                    </a:ext>
                  </a:extLst>
                </a:gridCol>
                <a:gridCol w="1150714">
                  <a:extLst>
                    <a:ext uri="{9D8B030D-6E8A-4147-A177-3AD203B41FA5}">
                      <a16:colId xmlns:a16="http://schemas.microsoft.com/office/drawing/2014/main" val="2563366523"/>
                    </a:ext>
                  </a:extLst>
                </a:gridCol>
                <a:gridCol w="1044734">
                  <a:extLst>
                    <a:ext uri="{9D8B030D-6E8A-4147-A177-3AD203B41FA5}">
                      <a16:colId xmlns:a16="http://schemas.microsoft.com/office/drawing/2014/main" val="129407932"/>
                    </a:ext>
                  </a:extLst>
                </a:gridCol>
                <a:gridCol w="1000879">
                  <a:extLst>
                    <a:ext uri="{9D8B030D-6E8A-4147-A177-3AD203B41FA5}">
                      <a16:colId xmlns:a16="http://schemas.microsoft.com/office/drawing/2014/main" val="3580420798"/>
                    </a:ext>
                  </a:extLst>
                </a:gridCol>
                <a:gridCol w="1106860">
                  <a:extLst>
                    <a:ext uri="{9D8B030D-6E8A-4147-A177-3AD203B41FA5}">
                      <a16:colId xmlns:a16="http://schemas.microsoft.com/office/drawing/2014/main" val="3231009787"/>
                    </a:ext>
                  </a:extLst>
                </a:gridCol>
              </a:tblGrid>
              <a:tr h="557342">
                <a:tc rowSpan="2">
                  <a:txBody>
                    <a:bodyPr/>
                    <a:lstStyle/>
                    <a:p>
                      <a:pPr marL="0" marR="0" algn="l" fontAlgn="t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41832" marR="932688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số</a:t>
                      </a:r>
                      <a:endParaRPr lang="vi-VN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308" marR="125308" marT="62654" marB="626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39496" marR="539496" algn="ctr" fontAlgn="t">
                        <a:lnSpc>
                          <a:spcPts val="1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EU*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308" marR="125308" marT="62654" marB="626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29768" marR="0" algn="l" fontAlgn="t">
                        <a:lnSpc>
                          <a:spcPts val="1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 Kì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308" marR="125308" marT="62654" marB="626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20040" marR="0" algn="l" fontAlgn="t">
                        <a:lnSpc>
                          <a:spcPts val="1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Nhật Bản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308" marR="125308" marT="62654" marB="626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560209"/>
                  </a:ext>
                </a:extLst>
              </a:tr>
              <a:tr h="761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algn="l" fontAlgn="t">
                        <a:lnSpc>
                          <a:spcPts val="1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algn="l" fontAlgn="t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vi-V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vi-VN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155448" marR="0" algn="l" fontAlgn="t">
                        <a:lnSpc>
                          <a:spcPts val="1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4592" marR="0" algn="l" fontAlgn="t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vi-V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192024" marR="0" algn="l" fontAlgn="t">
                        <a:lnSpc>
                          <a:spcPts val="1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2024" marR="0" algn="l" fontAlgn="t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vi-V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155448" marR="0" algn="l" fontAlgn="t">
                        <a:lnSpc>
                          <a:spcPts val="1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4592" marR="0" algn="l" fontAlgn="t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vi-V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algn="l" fontAlgn="t">
                        <a:lnSpc>
                          <a:spcPts val="1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304" marR="0" algn="l" fontAlgn="t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vi-V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173736" marR="0" algn="l" fontAlgn="t">
                        <a:lnSpc>
                          <a:spcPts val="1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880" marR="0" algn="l" fontAlgn="t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vi-V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422750"/>
                  </a:ext>
                </a:extLst>
              </a:tr>
              <a:tr h="415588">
                <a:tc>
                  <a:txBody>
                    <a:bodyPr/>
                    <a:lstStyle/>
                    <a:p>
                      <a:pPr marL="64008" marR="0" algn="l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dân </a:t>
                      </a:r>
                      <a:r>
                        <a:rPr lang="vi-VN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(triệu người)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18872" marR="118872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459,7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4864" marR="45720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512,2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2296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296,5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4864" marR="45720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325,4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73152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127,7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09728" marR="109728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126,7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645565"/>
                  </a:ext>
                </a:extLst>
              </a:tr>
              <a:tr h="415588">
                <a:tc>
                  <a:txBody>
                    <a:bodyPr/>
                    <a:lstStyle/>
                    <a:p>
                      <a:pPr marL="64008" marR="0" algn="l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GDP </a:t>
                      </a:r>
                      <a:r>
                        <a:rPr lang="vi-VN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(tỉ</a:t>
                      </a:r>
                      <a:r>
                        <a:rPr lang="vi-VN" sz="2000" b="0" i="1" u="none" strike="noStrike" spc="29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USD)</a:t>
                      </a:r>
                      <a:endParaRPr lang="vi-VN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18872" marR="118872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12690,5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4864" marR="45720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17367,0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2296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11667,5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4864" marR="45720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19485,0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73152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4623,4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09728" marR="109728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4860,0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71205"/>
                  </a:ext>
                </a:extLst>
              </a:tr>
              <a:tr h="595580">
                <a:tc>
                  <a:txBody>
                    <a:bodyPr/>
                    <a:lstStyle/>
                    <a:p>
                      <a:pPr marL="64008" marR="0" algn="l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 trọng xuất khẩu trong GDP </a:t>
                      </a:r>
                      <a:r>
                        <a:rPr lang="vi-VN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18872" marR="118872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4864" marR="45720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2296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vi-VN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4864" marR="45720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73152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09728" marR="109728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21052"/>
                  </a:ext>
                </a:extLst>
              </a:tr>
              <a:tr h="813887">
                <a:tc>
                  <a:txBody>
                    <a:bodyPr/>
                    <a:lstStyle/>
                    <a:p>
                      <a:pPr marL="64008" marR="54864" algn="l" fontAlgn="t">
                        <a:lnSpc>
                          <a:spcPct val="11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 trọng trong xuất khẩu của thế giới </a:t>
                      </a:r>
                      <a:r>
                        <a:rPr lang="vi-VN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vi-VN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18872" marR="118872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4864" marR="45720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2296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4864" marR="45720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73152" marR="73152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6,25</a:t>
                      </a:r>
                      <a:endParaRPr lang="vi-VN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09728" marR="109728" algn="ctr" fontAlgn="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vi-VN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53" marR="13053" marT="130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21662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63DFD9C-1ABE-4B6C-9CB8-56DDBBE1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856" y="268436"/>
            <a:ext cx="8657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20700" indent="-520700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VỊ THẾ CỦA EU TRONG NỀN KINH TẾ THẾ GIỚI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663D9B1-22B2-4083-8A0E-93242BF01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365" y="757590"/>
            <a:ext cx="6785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EB6255-A862-4FBA-AE05-CD4DD9C8F40A}"/>
              </a:ext>
            </a:extLst>
          </p:cNvPr>
          <p:cNvSpPr txBox="1"/>
          <p:nvPr/>
        </p:nvSpPr>
        <p:spPr>
          <a:xfrm>
            <a:off x="1014684" y="1380716"/>
            <a:ext cx="103133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 số liệu về một số chỉ số cơ bản của các trung tâm kinh tế hàng đầu trên thế giới năm 2004 và năm 2017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182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1.png">
            <a:extLst>
              <a:ext uri="{FF2B5EF4-FFF2-40B4-BE49-F238E27FC236}">
                <a16:creationId xmlns:a16="http://schemas.microsoft.com/office/drawing/2014/main" id="{135A581E-1145-47B3-AA52-B5BFA798C1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8450" y="1231583"/>
            <a:ext cx="8251642" cy="5371468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7F88AFDC-815A-4DF6-B915-109C0B890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856" y="268436"/>
            <a:ext cx="8657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20700" indent="-520700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VỊ THẾ CỦA EU TRONG NỀN KINH TẾ THẾ GIỚI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37586959-00E5-45CB-B6C4-10EA04ABF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345" y="684689"/>
            <a:ext cx="61158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197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FAD83A6-2118-4331-BA97-6A19D7C86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856" y="268436"/>
            <a:ext cx="8657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20700" indent="-520700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VỊ THẾ CỦA EU TRONG NỀN KINH TẾ THẾ GIỚI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93653CC-D723-42BE-9ACB-ACDB39BCD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345" y="684689"/>
            <a:ext cx="61158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736C2B-167E-4D47-88FB-FF71DBCC281C}"/>
              </a:ext>
            </a:extLst>
          </p:cNvPr>
          <p:cNvSpPr txBox="1"/>
          <p:nvPr/>
        </p:nvSpPr>
        <p:spPr>
          <a:xfrm>
            <a:off x="2275449" y="5666234"/>
            <a:ext cx="8739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EU chỉ chiếm 7,1% dân số thế giới nhưng chiếm 31% tổng GDP của thế giới và tiêu thụ 19% năng lượng của thế giới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ular Callout 13">
            <a:extLst>
              <a:ext uri="{FF2B5EF4-FFF2-40B4-BE49-F238E27FC236}">
                <a16:creationId xmlns:a16="http://schemas.microsoft.com/office/drawing/2014/main" id="{88ACB501-BE2A-4997-AA51-A1F39287E78E}"/>
              </a:ext>
            </a:extLst>
          </p:cNvPr>
          <p:cNvSpPr/>
          <p:nvPr/>
        </p:nvSpPr>
        <p:spPr>
          <a:xfrm>
            <a:off x="1597856" y="1473363"/>
            <a:ext cx="9694985" cy="3886428"/>
          </a:xfrm>
          <a:prstGeom prst="wedgeRoundRectCallout">
            <a:avLst>
              <a:gd name="adj1" fmla="val -61717"/>
              <a:gd name="adj2" fmla="val 3013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vi-VN" sz="2600" dirty="0">
                <a:latin typeface="+mj-lt"/>
              </a:rPr>
              <a:t>EU là một trong ba trung tâm kinh tế hàng đầu trên thế giới</a:t>
            </a:r>
            <a:endParaRPr lang="en-US" sz="2600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vi-VN" sz="2600" dirty="0">
                <a:latin typeface="+mj-lt"/>
              </a:rPr>
              <a:t>So với Nhật Bản và Hoa Kì  thì</a:t>
            </a:r>
            <a:r>
              <a:rPr lang="en-US" sz="2600" dirty="0">
                <a:latin typeface="+mj-lt"/>
              </a:rPr>
              <a:t>:</a:t>
            </a:r>
          </a:p>
          <a:p>
            <a:pPr marL="687388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vi-VN" sz="2600" dirty="0">
                <a:latin typeface="+mj-lt"/>
              </a:rPr>
              <a:t>EU có GDP cao hơn 1,1 lần so với Hoa Kì và 2,8 lần so với Nhật Bản.</a:t>
            </a:r>
            <a:endParaRPr lang="en-US" sz="2600" dirty="0">
              <a:latin typeface="+mj-lt"/>
            </a:endParaRPr>
          </a:p>
          <a:p>
            <a:pPr marL="687388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vi-VN" sz="2600" dirty="0">
                <a:latin typeface="+mj-lt"/>
              </a:rPr>
              <a:t>Tỉ trọng xuất khẩu trong GDP cao gấp 3,8 lần so với Hoa Kì và 2,2 lần so với Nhật Bản</a:t>
            </a:r>
            <a:r>
              <a:rPr lang="en-US" sz="2600" dirty="0">
                <a:latin typeface="+mj-lt"/>
              </a:rPr>
              <a:t>.</a:t>
            </a:r>
          </a:p>
          <a:p>
            <a:pPr marL="687388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vi-VN" sz="2600" dirty="0">
                <a:latin typeface="+mj-lt"/>
              </a:rPr>
              <a:t>EU chiếm tỉ trọng cao trong xuất khẩu của thế giới (37,7%) cao hơn Hoa Kì 4,2 lần và gấp 6 lần so với Nhật Bản.</a:t>
            </a:r>
            <a:endParaRPr lang="en-US" sz="2600" dirty="0">
              <a:latin typeface="+mj-lt"/>
            </a:endParaRPr>
          </a:p>
          <a:p>
            <a:pPr marL="344488">
              <a:buClr>
                <a:schemeClr val="tx1"/>
              </a:buClr>
            </a:pP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2004) </a:t>
            </a:r>
            <a:endParaRPr lang="vi-VN" sz="2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56ABBE20-1D2A-4431-BC2D-1DF0B00D8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79400"/>
            <a:ext cx="96703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VỊ THẾ CỦA EU TRONG NỀN KINH TẾ THẾ GIỚI</a:t>
            </a: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52143701-37DA-4B57-948C-04C8A996D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04926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Chart 6">
            <a:extLst>
              <a:ext uri="{FF2B5EF4-FFF2-40B4-BE49-F238E27FC236}">
                <a16:creationId xmlns:a16="http://schemas.microsoft.com/office/drawing/2014/main" id="{63F2C226-A3DD-4EF7-B00B-A6861A3B98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445695"/>
              </p:ext>
            </p:extLst>
          </p:nvPr>
        </p:nvGraphicFramePr>
        <p:xfrm>
          <a:off x="1866900" y="1981200"/>
          <a:ext cx="8458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B2BAC5-4786-477E-A31E-F410B5023CD8}"/>
              </a:ext>
            </a:extLst>
          </p:cNvPr>
          <p:cNvSpPr txBox="1"/>
          <p:nvPr/>
        </p:nvSpPr>
        <p:spPr>
          <a:xfrm>
            <a:off x="1702286" y="2069496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vi-VN" sz="2400" dirty="0">
                <a:latin typeface="+mj-lt"/>
                <a:ea typeface="Calibri"/>
                <a:cs typeface="Times New Roman"/>
              </a:rPr>
              <a:t>Kinh tế của EU phụ thuộc nhiều vào hoạt động xuất, nhập khẩu.</a:t>
            </a:r>
            <a:endParaRPr lang="en-US" sz="24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4A765-CEDB-44BC-AD76-9B05FD35C9B9}"/>
              </a:ext>
            </a:extLst>
          </p:cNvPr>
          <p:cNvSpPr txBox="1"/>
          <p:nvPr/>
        </p:nvSpPr>
        <p:spPr>
          <a:xfrm>
            <a:off x="1702285" y="2531161"/>
            <a:ext cx="94815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37,7%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2004)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11AF7AF-A7BD-440B-8CC0-00E9D7ACE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866" y="381751"/>
            <a:ext cx="96703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VỊ THẾ CỦA EU TRONG NỀN KINH TẾ THẾ GIỚI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1C6EE4EF-F258-485D-B0CD-1B28B5DF0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04926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17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F91B052C-E86A-40B8-9D10-E9CF73D7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04800"/>
            <a:ext cx="5029200" cy="48895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VIỆT NAM - EU</a:t>
            </a:r>
          </a:p>
        </p:txBody>
      </p:sp>
      <p:pic>
        <p:nvPicPr>
          <p:cNvPr id="16387" name="Picture 13" descr="Hình ảnh có liên quan">
            <a:extLst>
              <a:ext uri="{FF2B5EF4-FFF2-40B4-BE49-F238E27FC236}">
                <a16:creationId xmlns:a16="http://schemas.microsoft.com/office/drawing/2014/main" id="{95813CF1-2646-48B8-81F4-D80DE9E65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106364"/>
            <a:ext cx="13716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Kết quả hình ảnh cho kim ngạch xuất khẩu việt nam sang eu năm 2018">
            <a:extLst>
              <a:ext uri="{FF2B5EF4-FFF2-40B4-BE49-F238E27FC236}">
                <a16:creationId xmlns:a16="http://schemas.microsoft.com/office/drawing/2014/main" id="{13F1ACBF-7C46-4784-A170-AF6CF9A7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077914"/>
            <a:ext cx="8286750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7462C6-29DC-4BEA-960D-E91C62378911}"/>
              </a:ext>
            </a:extLst>
          </p:cNvPr>
          <p:cNvSpPr txBox="1"/>
          <p:nvPr/>
        </p:nvSpPr>
        <p:spPr>
          <a:xfrm>
            <a:off x="2012951" y="5867401"/>
            <a:ext cx="8181975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Xuất nhập khẩu hàng hóa giữa Việt Nam với EU trong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những n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 gần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đâ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9">
            <a:extLst>
              <a:ext uri="{FF2B5EF4-FFF2-40B4-BE49-F238E27FC236}">
                <a16:creationId xmlns:a16="http://schemas.microsoft.com/office/drawing/2014/main" id="{60BA84EC-3EB3-4F7B-9705-C89EF1959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04800"/>
            <a:ext cx="5029200" cy="48895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VIỆT NAM - EU</a:t>
            </a:r>
          </a:p>
        </p:txBody>
      </p:sp>
      <p:pic>
        <p:nvPicPr>
          <p:cNvPr id="21513" name="Picture 9" descr="Kết quả hình ảnh cho những hoạt động của EU">
            <a:extLst>
              <a:ext uri="{FF2B5EF4-FFF2-40B4-BE49-F238E27FC236}">
                <a16:creationId xmlns:a16="http://schemas.microsoft.com/office/drawing/2014/main" id="{E2A24D38-DB57-44C9-915C-2B8E12200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83130"/>
            <a:ext cx="8229600" cy="463187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F12CF-2815-4B68-8123-03B9DB0E7067}"/>
              </a:ext>
            </a:extLst>
          </p:cNvPr>
          <p:cNvSpPr txBox="1"/>
          <p:nvPr/>
        </p:nvSpPr>
        <p:spPr>
          <a:xfrm>
            <a:off x="2133600" y="5867401"/>
            <a:ext cx="77724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Đại tướng Ngô Xuân Lịch cùng bà Federica Mogherini ký Hiệp định FPA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17/10/2019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Brussels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7413" name="Picture 13" descr="Hình ảnh có liên quan">
            <a:extLst>
              <a:ext uri="{FF2B5EF4-FFF2-40B4-BE49-F238E27FC236}">
                <a16:creationId xmlns:a16="http://schemas.microsoft.com/office/drawing/2014/main" id="{A984DF94-5D8A-4202-8235-0301DFFB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106364"/>
            <a:ext cx="13716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Kết quả hình ảnh cho việt nam với eu">
            <a:extLst>
              <a:ext uri="{FF2B5EF4-FFF2-40B4-BE49-F238E27FC236}">
                <a16:creationId xmlns:a16="http://schemas.microsoft.com/office/drawing/2014/main" id="{B6627444-8205-46D7-BEA6-1263278D4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80" y="1219200"/>
            <a:ext cx="7925621" cy="4219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FD01178E-5DE2-4049-9D49-C01A549A5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04800"/>
            <a:ext cx="5029200" cy="48895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HỆ VIỆT NAM - EU</a:t>
            </a:r>
          </a:p>
        </p:txBody>
      </p:sp>
      <p:pic>
        <p:nvPicPr>
          <p:cNvPr id="18436" name="Picture 13" descr="Hình ảnh có liên quan">
            <a:extLst>
              <a:ext uri="{FF2B5EF4-FFF2-40B4-BE49-F238E27FC236}">
                <a16:creationId xmlns:a16="http://schemas.microsoft.com/office/drawing/2014/main" id="{7177F7C8-E0A5-4E80-9DD6-E50D741BB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106364"/>
            <a:ext cx="13716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7BC112-D5F7-48BC-8E78-C81EEDC6F516}"/>
              </a:ext>
            </a:extLst>
          </p:cNvPr>
          <p:cNvSpPr txBox="1"/>
          <p:nvPr/>
        </p:nvSpPr>
        <p:spPr>
          <a:xfrm>
            <a:off x="2716214" y="5715001"/>
            <a:ext cx="78064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>
            <a:extLst>
              <a:ext uri="{FF2B5EF4-FFF2-40B4-BE49-F238E27FC236}">
                <a16:creationId xmlns:a16="http://schemas.microsoft.com/office/drawing/2014/main" id="{D0201E9E-40C6-4B19-BFF6-B934A567C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1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10">
            <a:extLst>
              <a:ext uri="{FF2B5EF4-FFF2-40B4-BE49-F238E27FC236}">
                <a16:creationId xmlns:a16="http://schemas.microsoft.com/office/drawing/2014/main" id="{AEA21950-8375-47FA-9E8D-812898C58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LIÊN MINH CHÂU ÂU (EU)</a:t>
            </a:r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31077F9B-284A-4162-9D4E-F23DF1675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3886200"/>
            <a:ext cx="8610600" cy="457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1. EU - LIÊN MINH KHU VỰC LỚN TRÊN THẾ GIỚI</a:t>
            </a:r>
            <a:r>
              <a:rPr lang="en-US" sz="24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636" name="Text Box 12">
            <a:extLst>
              <a:ext uri="{FF2B5EF4-FFF2-40B4-BE49-F238E27FC236}">
                <a16:creationId xmlns:a16="http://schemas.microsoft.com/office/drawing/2014/main" id="{F92E400E-9F05-41D2-AB96-A6BBBFFCC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4800601"/>
            <a:ext cx="8610600" cy="46196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2. EU – HỢP TÁC, LIÊN KẾT ĐỂ CÙNG PHÁT TRIỂN</a:t>
            </a:r>
            <a:r>
              <a:rPr lang="en-US" sz="24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71DFDD1D-D8CB-4A8E-B346-E617B9DDE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5715001"/>
            <a:ext cx="8610600" cy="46196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 THỰC HÀNH:TÌM HIỂU VỀ LIÊN MINH CHÂU ÂU.</a:t>
            </a:r>
          </a:p>
        </p:txBody>
      </p:sp>
      <p:pic>
        <p:nvPicPr>
          <p:cNvPr id="3079" name="Picture 16" descr="EUmohinhthanhcong27112007">
            <a:extLst>
              <a:ext uri="{FF2B5EF4-FFF2-40B4-BE49-F238E27FC236}">
                <a16:creationId xmlns:a16="http://schemas.microsoft.com/office/drawing/2014/main" id="{2F970700-112C-4F9E-9423-44CF834BA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04950"/>
            <a:ext cx="37338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236F40-228C-4502-9965-EC30CEC27BCF}"/>
              </a:ext>
            </a:extLst>
          </p:cNvPr>
          <p:cNvCxnSpPr/>
          <p:nvPr/>
        </p:nvCxnSpPr>
        <p:spPr>
          <a:xfrm>
            <a:off x="3771900" y="1143000"/>
            <a:ext cx="5219700" cy="0"/>
          </a:xfrm>
          <a:prstGeom prst="line">
            <a:avLst/>
          </a:prstGeom>
          <a:ln w="38100" cmpd="thickThin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id="{C91A1FDC-824E-459D-9D47-87D8E25BE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98913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số:  512,4 triệu người (2018)</a:t>
            </a:r>
          </a:p>
          <a:p>
            <a:pPr eaLnBrk="1" hangingPunct="1">
              <a:defRPr/>
            </a:pPr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 sở: Brúc – xen (Bỉ)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6" grpId="0" animBg="1"/>
      <p:bldP spid="266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14">
            <a:extLst>
              <a:ext uri="{FF2B5EF4-FFF2-40B4-BE49-F238E27FC236}">
                <a16:creationId xmlns:a16="http://schemas.microsoft.com/office/drawing/2014/main" id="{7D7F50C0-755C-46C2-9091-58791D2ED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304800"/>
            <a:ext cx="6399212" cy="954088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1. EU – LIÊN MINH KHU VỰC LỚN TRÊN THẾ GIỚI.</a:t>
            </a:r>
          </a:p>
        </p:txBody>
      </p:sp>
      <p:sp>
        <p:nvSpPr>
          <p:cNvPr id="4111" name="Line 15">
            <a:extLst>
              <a:ext uri="{FF2B5EF4-FFF2-40B4-BE49-F238E27FC236}">
                <a16:creationId xmlns:a16="http://schemas.microsoft.com/office/drawing/2014/main" id="{2A8BEF40-581B-4B6A-865A-83B5998A44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1295400"/>
            <a:ext cx="21336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2" name="Line 16">
            <a:extLst>
              <a:ext uri="{FF2B5EF4-FFF2-40B4-BE49-F238E27FC236}">
                <a16:creationId xmlns:a16="http://schemas.microsoft.com/office/drawing/2014/main" id="{F67E02DA-CB77-4DFF-A5DC-EBE31E6D1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295400"/>
            <a:ext cx="2211388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66AB6640-3394-4A94-9F24-BA25A549D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93925"/>
            <a:ext cx="3581400" cy="954107"/>
          </a:xfrm>
          <a:prstGeom prst="rect">
            <a:avLst/>
          </a:prstGeom>
          <a:solidFill>
            <a:srgbClr val="FBB425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 Qúa trình hình thành và phát triển.</a:t>
            </a:r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8C60A5BA-94C7-4CE6-971C-64D0FFF49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193926"/>
            <a:ext cx="3962400" cy="954107"/>
          </a:xfrm>
          <a:prstGeom prst="rect">
            <a:avLst/>
          </a:prstGeom>
          <a:solidFill>
            <a:srgbClr val="FBB425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15" name="Line 19">
            <a:extLst>
              <a:ext uri="{FF2B5EF4-FFF2-40B4-BE49-F238E27FC236}">
                <a16:creationId xmlns:a16="http://schemas.microsoft.com/office/drawing/2014/main" id="{82514B8E-3949-4DA9-BE9E-7305C9FDBD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3086100"/>
            <a:ext cx="914400" cy="876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6" name="Line 20">
            <a:extLst>
              <a:ext uri="{FF2B5EF4-FFF2-40B4-BE49-F238E27FC236}">
                <a16:creationId xmlns:a16="http://schemas.microsoft.com/office/drawing/2014/main" id="{FEEEAD69-6495-4969-8A36-61211571D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086100"/>
            <a:ext cx="952500" cy="876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7" name="Rectangle 21">
            <a:extLst>
              <a:ext uri="{FF2B5EF4-FFF2-40B4-BE49-F238E27FC236}">
                <a16:creationId xmlns:a16="http://schemas.microsoft.com/office/drawing/2014/main" id="{BAE366D8-F9DF-4402-9CF6-607221144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962401"/>
            <a:ext cx="2628901" cy="1384995"/>
          </a:xfrm>
          <a:prstGeom prst="rect">
            <a:avLst/>
          </a:prstGeom>
          <a:solidFill>
            <a:srgbClr val="D3F6FD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EU.</a:t>
            </a:r>
          </a:p>
        </p:txBody>
      </p:sp>
      <p:sp>
        <p:nvSpPr>
          <p:cNvPr id="4118" name="Rectangle 22">
            <a:extLst>
              <a:ext uri="{FF2B5EF4-FFF2-40B4-BE49-F238E27FC236}">
                <a16:creationId xmlns:a16="http://schemas.microsoft.com/office/drawing/2014/main" id="{483E923B-F5F8-4AFD-AA60-52921806E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99" y="4003676"/>
            <a:ext cx="1981199" cy="2246769"/>
          </a:xfrm>
          <a:prstGeom prst="rect">
            <a:avLst/>
          </a:prstGeom>
          <a:solidFill>
            <a:srgbClr val="D3F6FD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</a:t>
            </a:r>
            <a:r>
              <a:rPr lang="en-US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19" name="Line 23">
            <a:extLst>
              <a:ext uri="{FF2B5EF4-FFF2-40B4-BE49-F238E27FC236}">
                <a16:creationId xmlns:a16="http://schemas.microsoft.com/office/drawing/2014/main" id="{C8FCD5CA-8A58-4E30-B4BD-120C75C473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3086100"/>
            <a:ext cx="952500" cy="876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0" name="Line 24">
            <a:extLst>
              <a:ext uri="{FF2B5EF4-FFF2-40B4-BE49-F238E27FC236}">
                <a16:creationId xmlns:a16="http://schemas.microsoft.com/office/drawing/2014/main" id="{8B2349DD-8758-42E7-959F-D3893DC8D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9288" y="3086100"/>
            <a:ext cx="1027112" cy="876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1" name="Rectangle 25">
            <a:extLst>
              <a:ext uri="{FF2B5EF4-FFF2-40B4-BE49-F238E27FC236}">
                <a16:creationId xmlns:a16="http://schemas.microsoft.com/office/drawing/2014/main" id="{8511597B-83B4-4199-8A40-D3D8C490C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984625"/>
            <a:ext cx="1981200" cy="1815882"/>
          </a:xfrm>
          <a:prstGeom prst="rect">
            <a:avLst/>
          </a:prstGeom>
          <a:solidFill>
            <a:srgbClr val="D3F6FD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1.Trung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22" name="Rectangle 26">
            <a:extLst>
              <a:ext uri="{FF2B5EF4-FFF2-40B4-BE49-F238E27FC236}">
                <a16:creationId xmlns:a16="http://schemas.microsoft.com/office/drawing/2014/main" id="{C803115F-91F7-4BD4-91A4-A0C22D6F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799" y="3962400"/>
            <a:ext cx="2229729" cy="1815882"/>
          </a:xfrm>
          <a:prstGeom prst="rect">
            <a:avLst/>
          </a:prstGeom>
          <a:solidFill>
            <a:srgbClr val="D3F6FD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2.Tổ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animBg="1"/>
      <p:bldP spid="4113" grpId="0" animBg="1"/>
      <p:bldP spid="4114" grpId="0" animBg="1"/>
      <p:bldP spid="4117" grpId="0" animBg="1"/>
      <p:bldP spid="4118" grpId="0" animBg="1"/>
      <p:bldP spid="4121" grpId="0" animBg="1"/>
      <p:bldP spid="41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CEE91C1-7137-4326-ADC2-C2E6D92FD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8427"/>
            <a:ext cx="8610600" cy="10668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QUÁ TRÌNH HÌNH THÀNH VÀ PHÁT TRIỂN.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C10BB02D-64EC-419C-84BE-921EC9E1C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96964"/>
            <a:ext cx="487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Sự ra đời và phát triển.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C4085B3D-171C-4E39-B09F-8A130DC0C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25348"/>
            <a:ext cx="8001000" cy="1800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kênh chữ SGK trang 47 ở mục “ </a:t>
            </a:r>
            <a:r>
              <a:rPr lang="en-US" altLang="en-US" sz="2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sự ra đời và phát triển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” em hãy nêu những mốc quan trọng trong quá trình hình thành liên minh châu Âu (EU)?</a:t>
            </a:r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336E24C2-8766-4B9B-AA6B-F417EE247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782764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EU.</a:t>
            </a:r>
          </a:p>
        </p:txBody>
      </p:sp>
      <p:pic>
        <p:nvPicPr>
          <p:cNvPr id="5128" name="Picture 17" descr="3dflags_xad0001-0003a">
            <a:extLst>
              <a:ext uri="{FF2B5EF4-FFF2-40B4-BE49-F238E27FC236}">
                <a16:creationId xmlns:a16="http://schemas.microsoft.com/office/drawing/2014/main" id="{BBBD3221-0BDA-4BA2-95D8-54B18D19D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34000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3" grpId="0" animBg="1"/>
      <p:bldP spid="61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>
            <a:extLst>
              <a:ext uri="{FF2B5EF4-FFF2-40B4-BE49-F238E27FC236}">
                <a16:creationId xmlns:a16="http://schemas.microsoft.com/office/drawing/2014/main" id="{21B1F4BA-A165-411A-94DA-82101F986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939801"/>
            <a:ext cx="46923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Sự ra đời và phát triển.</a:t>
            </a: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77E548DC-8097-4124-ACA3-07338CDA1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447801"/>
            <a:ext cx="35365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ra đời của EU</a:t>
            </a:r>
            <a:r>
              <a:rPr lang="en-US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241" name="Text Box 17">
            <a:extLst>
              <a:ext uri="{FF2B5EF4-FFF2-40B4-BE49-F238E27FC236}">
                <a16:creationId xmlns:a16="http://schemas.microsoft.com/office/drawing/2014/main" id="{5679F52E-2D66-4372-906F-46BD3242E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438401"/>
            <a:ext cx="2438400" cy="10445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ĐỒNG THAN VÀ THÉP CHÂU ÂU (1951</a:t>
            </a: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2242" name="Text Box 18">
            <a:extLst>
              <a:ext uri="{FF2B5EF4-FFF2-40B4-BE49-F238E27FC236}">
                <a16:creationId xmlns:a16="http://schemas.microsoft.com/office/drawing/2014/main" id="{1F037BFD-A821-4303-9F37-C579B7A4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733801"/>
            <a:ext cx="2438400" cy="10445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CỘNG ĐỒNG KINH TẾ CHÂU ÂU (1957)</a:t>
            </a:r>
          </a:p>
        </p:txBody>
      </p:sp>
      <p:sp>
        <p:nvSpPr>
          <p:cNvPr id="52244" name="Text Box 20">
            <a:extLst>
              <a:ext uri="{FF2B5EF4-FFF2-40B4-BE49-F238E27FC236}">
                <a16:creationId xmlns:a16="http://schemas.microsoft.com/office/drawing/2014/main" id="{F5E4D0B5-2E51-4447-A915-AF5B085C6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029201"/>
            <a:ext cx="2438400" cy="10445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CỘNG ĐỒNG NGUYÊN TỬ CHÂU ÂU (1958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2245" name="AutoShape 21">
            <a:extLst>
              <a:ext uri="{FF2B5EF4-FFF2-40B4-BE49-F238E27FC236}">
                <a16:creationId xmlns:a16="http://schemas.microsoft.com/office/drawing/2014/main" id="{C86D726B-CE6A-4D6B-B9EB-931474104CFE}"/>
              </a:ext>
            </a:extLst>
          </p:cNvPr>
          <p:cNvSpPr>
            <a:spLocks/>
          </p:cNvSpPr>
          <p:nvPr/>
        </p:nvSpPr>
        <p:spPr bwMode="auto">
          <a:xfrm rot="10800000">
            <a:off x="4191000" y="2743200"/>
            <a:ext cx="685800" cy="2971800"/>
          </a:xfrm>
          <a:prstGeom prst="leftBrace">
            <a:avLst>
              <a:gd name="adj1" fmla="val 52080"/>
              <a:gd name="adj2" fmla="val 51231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46" name="Line 22">
            <a:extLst>
              <a:ext uri="{FF2B5EF4-FFF2-40B4-BE49-F238E27FC236}">
                <a16:creationId xmlns:a16="http://schemas.microsoft.com/office/drawing/2014/main" id="{94D6D69E-A6E4-41DB-A231-6621B1DC3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206875"/>
            <a:ext cx="609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47" name="Text Box 23">
            <a:extLst>
              <a:ext uri="{FF2B5EF4-FFF2-40B4-BE49-F238E27FC236}">
                <a16:creationId xmlns:a16="http://schemas.microsoft.com/office/drawing/2014/main" id="{480D8342-D978-4F9C-8700-D75421AEC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733801"/>
            <a:ext cx="1981200" cy="10445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CỘNG ĐỒNG CHÂU ÂU EC (1967)</a:t>
            </a:r>
          </a:p>
        </p:txBody>
      </p:sp>
      <p:sp>
        <p:nvSpPr>
          <p:cNvPr id="52248" name="Line 24">
            <a:extLst>
              <a:ext uri="{FF2B5EF4-FFF2-40B4-BE49-F238E27FC236}">
                <a16:creationId xmlns:a16="http://schemas.microsoft.com/office/drawing/2014/main" id="{6BB16354-8B74-45C4-B6E9-10754FA86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267200"/>
            <a:ext cx="19050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49" name="Text Box 25">
            <a:extLst>
              <a:ext uri="{FF2B5EF4-FFF2-40B4-BE49-F238E27FC236}">
                <a16:creationId xmlns:a16="http://schemas.microsoft.com/office/drawing/2014/main" id="{C406B4CC-07CC-4A33-8AFD-964CF6E05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994150"/>
            <a:ext cx="1295400" cy="523220"/>
          </a:xfrm>
          <a:prstGeom prst="rect">
            <a:avLst/>
          </a:prstGeom>
          <a:solidFill>
            <a:srgbClr val="13EA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HIỆP ƯỚC MA-XTRICH</a:t>
            </a:r>
          </a:p>
        </p:txBody>
      </p:sp>
      <p:sp>
        <p:nvSpPr>
          <p:cNvPr id="52250" name="Text Box 26">
            <a:extLst>
              <a:ext uri="{FF2B5EF4-FFF2-40B4-BE49-F238E27FC236}">
                <a16:creationId xmlns:a16="http://schemas.microsoft.com/office/drawing/2014/main" id="{51D0138D-F89C-4FB2-B889-917DE2B29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810001"/>
            <a:ext cx="1752600" cy="10445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LIÊN MINH CHÂU ÂU EU (1993)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B80595B8-C70E-4912-B47F-9BA7AAF54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350" y="152977"/>
            <a:ext cx="8610600" cy="761998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QUÁ TRÌNH HÌNH THÀNH VÀ PHÁT TRIỂN.</a:t>
            </a:r>
          </a:p>
        </p:txBody>
      </p:sp>
      <p:pic>
        <p:nvPicPr>
          <p:cNvPr id="6160" name="Picture 17" descr="3dflags_xad0001-0003a">
            <a:extLst>
              <a:ext uri="{FF2B5EF4-FFF2-40B4-BE49-F238E27FC236}">
                <a16:creationId xmlns:a16="http://schemas.microsoft.com/office/drawing/2014/main" id="{CDDB64A9-167E-4EA0-B0E8-6697ACC45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34000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1" grpId="0" animBg="1"/>
      <p:bldP spid="52242" grpId="0" animBg="1"/>
      <p:bldP spid="52244" grpId="0" animBg="1"/>
      <p:bldP spid="52245" grpId="0" animBg="1"/>
      <p:bldP spid="52247" grpId="0" animBg="1"/>
      <p:bldP spid="52249" grpId="0" animBg="1"/>
      <p:bldP spid="522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EU_MAP_2007">
            <a:extLst>
              <a:ext uri="{FF2B5EF4-FFF2-40B4-BE49-F238E27FC236}">
                <a16:creationId xmlns:a16="http://schemas.microsoft.com/office/drawing/2014/main" id="{A63984E5-93CD-46E2-9A3B-6204E8F25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b="8777"/>
          <a:stretch>
            <a:fillRect/>
          </a:stretch>
        </p:blipFill>
        <p:spPr bwMode="auto">
          <a:xfrm>
            <a:off x="1630364" y="1300164"/>
            <a:ext cx="9037637" cy="5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ext Box 3">
            <a:extLst>
              <a:ext uri="{FF2B5EF4-FFF2-40B4-BE49-F238E27FC236}">
                <a16:creationId xmlns:a16="http://schemas.microsoft.com/office/drawing/2014/main" id="{17E0F545-A5DB-478A-9AD3-3EEF3D07A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5" y="5638800"/>
            <a:ext cx="782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000" b="1" baseline="10000">
                <a:solidFill>
                  <a:srgbClr val="FF3300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1986</a:t>
            </a:r>
            <a:endParaRPr lang="en-US" altLang="zh-CN" sz="3000" b="1" baseline="10000">
              <a:solidFill>
                <a:srgbClr val="FF3300"/>
              </a:solidFill>
              <a:latin typeface=".VnTime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3124" name="Text Box 4">
            <a:extLst>
              <a:ext uri="{FF2B5EF4-FFF2-40B4-BE49-F238E27FC236}">
                <a16:creationId xmlns:a16="http://schemas.microsoft.com/office/drawing/2014/main" id="{19A98F03-A9F6-48B9-AE68-7F8A8D5EC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772150"/>
            <a:ext cx="83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000" b="1" baseline="10000">
                <a:solidFill>
                  <a:srgbClr val="FF3300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1986</a:t>
            </a:r>
            <a:endParaRPr lang="en-US" altLang="zh-CN" sz="3000" b="1" baseline="10000">
              <a:solidFill>
                <a:srgbClr val="FF3300"/>
              </a:solidFill>
              <a:latin typeface=".VnTime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3125" name="Text Box 5">
            <a:extLst>
              <a:ext uri="{FF2B5EF4-FFF2-40B4-BE49-F238E27FC236}">
                <a16:creationId xmlns:a16="http://schemas.microsoft.com/office/drawing/2014/main" id="{BB283EB8-E72E-47AB-B82B-4429D543B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6" y="4872039"/>
            <a:ext cx="646113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baseline="100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1957</a:t>
            </a:r>
          </a:p>
        </p:txBody>
      </p:sp>
      <p:sp>
        <p:nvSpPr>
          <p:cNvPr id="133126" name="Text Box 6">
            <a:extLst>
              <a:ext uri="{FF2B5EF4-FFF2-40B4-BE49-F238E27FC236}">
                <a16:creationId xmlns:a16="http://schemas.microsoft.com/office/drawing/2014/main" id="{EAA89804-572F-48ED-9173-3154D653F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1" y="4292601"/>
            <a:ext cx="646113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baseline="10000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1957</a:t>
            </a:r>
            <a:endParaRPr lang="en-US" altLang="zh-CN" b="1" baseline="10000">
              <a:solidFill>
                <a:srgbClr val="0000FF"/>
              </a:solidFill>
              <a:latin typeface=".VnTime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3127" name="Text Box 7">
            <a:extLst>
              <a:ext uri="{FF2B5EF4-FFF2-40B4-BE49-F238E27FC236}">
                <a16:creationId xmlns:a16="http://schemas.microsoft.com/office/drawing/2014/main" id="{6DBC7D36-C839-4925-A02E-B1D9D3416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563" y="3665539"/>
            <a:ext cx="7794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baseline="10000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1957</a:t>
            </a:r>
            <a:endParaRPr lang="en-US" altLang="zh-CN" b="1" baseline="10000">
              <a:solidFill>
                <a:srgbClr val="0000FF"/>
              </a:solidFill>
              <a:latin typeface=".VnTime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3128" name="Text Box 8">
            <a:extLst>
              <a:ext uri="{FF2B5EF4-FFF2-40B4-BE49-F238E27FC236}">
                <a16:creationId xmlns:a16="http://schemas.microsoft.com/office/drawing/2014/main" id="{9775750E-67CE-478C-A56E-9D0BB07A2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5181601"/>
            <a:ext cx="646112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baseline="10000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1957</a:t>
            </a:r>
            <a:endParaRPr lang="en-US" altLang="zh-CN" b="1" baseline="10000">
              <a:solidFill>
                <a:srgbClr val="0000FF"/>
              </a:solidFill>
              <a:latin typeface=".VnTime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3129" name="Text Box 9">
            <a:extLst>
              <a:ext uri="{FF2B5EF4-FFF2-40B4-BE49-F238E27FC236}">
                <a16:creationId xmlns:a16="http://schemas.microsoft.com/office/drawing/2014/main" id="{B2BA288A-A3ED-4DF2-9FF2-E5BD2426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4110039"/>
            <a:ext cx="7159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baseline="10000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1957</a:t>
            </a:r>
            <a:endParaRPr lang="en-US" altLang="zh-CN" b="1" baseline="10000">
              <a:solidFill>
                <a:srgbClr val="0000FF"/>
              </a:solidFill>
              <a:latin typeface=".VnTime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3130" name="Text Box 10">
            <a:extLst>
              <a:ext uri="{FF2B5EF4-FFF2-40B4-BE49-F238E27FC236}">
                <a16:creationId xmlns:a16="http://schemas.microsoft.com/office/drawing/2014/main" id="{54B71488-5913-498E-BBB7-DBCAF02AE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563" y="4643439"/>
            <a:ext cx="646112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baseline="10000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1957</a:t>
            </a:r>
            <a:endParaRPr lang="en-US" altLang="zh-CN" b="1" baseline="10000">
              <a:solidFill>
                <a:srgbClr val="0000FF"/>
              </a:solidFill>
              <a:latin typeface=".VnTime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3131" name="Text Box 11">
            <a:extLst>
              <a:ext uri="{FF2B5EF4-FFF2-40B4-BE49-F238E27FC236}">
                <a16:creationId xmlns:a16="http://schemas.microsoft.com/office/drawing/2014/main" id="{C1BFE1DA-E507-4B60-AB7E-60795B85E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388" y="3779838"/>
            <a:ext cx="646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baseline="10000">
                <a:solidFill>
                  <a:srgbClr val="FF6600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1973</a:t>
            </a:r>
            <a:endParaRPr lang="en-US" altLang="zh-CN" sz="2400" b="1" baseline="10000">
              <a:solidFill>
                <a:srgbClr val="FF6600"/>
              </a:solidFill>
              <a:latin typeface=".VnTime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3132" name="Text Box 12">
            <a:extLst>
              <a:ext uri="{FF2B5EF4-FFF2-40B4-BE49-F238E27FC236}">
                <a16:creationId xmlns:a16="http://schemas.microsoft.com/office/drawing/2014/main" id="{62ABD510-2E72-411D-A406-34DBEC674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63" y="3532188"/>
            <a:ext cx="646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baseline="10000">
                <a:solidFill>
                  <a:srgbClr val="FF6600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1973</a:t>
            </a:r>
            <a:endParaRPr lang="en-US" altLang="zh-CN" sz="2400" b="1" baseline="10000">
              <a:solidFill>
                <a:srgbClr val="FF6600"/>
              </a:solidFill>
              <a:latin typeface=".VnTime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3133" name="Text Box 13">
            <a:extLst>
              <a:ext uri="{FF2B5EF4-FFF2-40B4-BE49-F238E27FC236}">
                <a16:creationId xmlns:a16="http://schemas.microsoft.com/office/drawing/2014/main" id="{7EE489E8-30E9-49DC-A71C-CE6C6D21B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1" y="3321050"/>
            <a:ext cx="64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baseline="10000">
                <a:solidFill>
                  <a:srgbClr val="FF6600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1973</a:t>
            </a:r>
            <a:endParaRPr lang="en-US" altLang="zh-CN" sz="2400" b="1" baseline="10000">
              <a:solidFill>
                <a:srgbClr val="FF6600"/>
              </a:solidFill>
              <a:latin typeface=".VnTime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3134" name="Text Box 14">
            <a:extLst>
              <a:ext uri="{FF2B5EF4-FFF2-40B4-BE49-F238E27FC236}">
                <a16:creationId xmlns:a16="http://schemas.microsoft.com/office/drawing/2014/main" id="{BDC7E6D1-8DCC-4FA4-ACD5-F5752C95D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6083300"/>
            <a:ext cx="65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baseline="10000">
                <a:solidFill>
                  <a:srgbClr val="66006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1981</a:t>
            </a:r>
          </a:p>
        </p:txBody>
      </p:sp>
      <p:sp>
        <p:nvSpPr>
          <p:cNvPr id="133135" name="Text Box 15">
            <a:extLst>
              <a:ext uri="{FF2B5EF4-FFF2-40B4-BE49-F238E27FC236}">
                <a16:creationId xmlns:a16="http://schemas.microsoft.com/office/drawing/2014/main" id="{26C65C05-C1F3-4997-836B-B1A838A9C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95838"/>
            <a:ext cx="7191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baseline="10000">
                <a:solidFill>
                  <a:srgbClr val="CC3300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1995</a:t>
            </a:r>
            <a:endParaRPr lang="en-US" altLang="zh-CN" sz="2800" b="1" baseline="10000">
              <a:solidFill>
                <a:srgbClr val="CC3300"/>
              </a:solidFill>
              <a:latin typeface=".VnTime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3136" name="Text Box 16">
            <a:extLst>
              <a:ext uri="{FF2B5EF4-FFF2-40B4-BE49-F238E27FC236}">
                <a16:creationId xmlns:a16="http://schemas.microsoft.com/office/drawing/2014/main" id="{10CC2BF2-285A-4CCF-AC10-6170DF6AB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138" y="2393950"/>
            <a:ext cx="7810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baseline="10000">
                <a:solidFill>
                  <a:srgbClr val="CC3300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1995</a:t>
            </a:r>
            <a:endParaRPr lang="en-US" altLang="zh-CN" sz="2800" b="1" baseline="10000">
              <a:solidFill>
                <a:srgbClr val="CC3300"/>
              </a:solidFill>
              <a:latin typeface=".VnTime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3137" name="Text Box 17">
            <a:extLst>
              <a:ext uri="{FF2B5EF4-FFF2-40B4-BE49-F238E27FC236}">
                <a16:creationId xmlns:a16="http://schemas.microsoft.com/office/drawing/2014/main" id="{0E5EE80F-A369-42C6-B8DF-8C724EC0D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301" y="2081213"/>
            <a:ext cx="10064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baseline="10000">
                <a:solidFill>
                  <a:srgbClr val="CC3300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1995</a:t>
            </a:r>
            <a:endParaRPr lang="en-US" altLang="zh-CN" sz="2800" b="1" baseline="10000">
              <a:solidFill>
                <a:srgbClr val="CC3300"/>
              </a:solidFill>
              <a:latin typeface=".VnTime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3138" name="Text Box 18">
            <a:extLst>
              <a:ext uri="{FF2B5EF4-FFF2-40B4-BE49-F238E27FC236}">
                <a16:creationId xmlns:a16="http://schemas.microsoft.com/office/drawing/2014/main" id="{A1BAC6DA-68ED-4D74-A84B-F197FDEB8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788" y="2971801"/>
            <a:ext cx="811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baseline="1000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2004</a:t>
            </a:r>
          </a:p>
        </p:txBody>
      </p:sp>
      <p:sp>
        <p:nvSpPr>
          <p:cNvPr id="133139" name="Text Box 19">
            <a:extLst>
              <a:ext uri="{FF2B5EF4-FFF2-40B4-BE49-F238E27FC236}">
                <a16:creationId xmlns:a16="http://schemas.microsoft.com/office/drawing/2014/main" id="{BF3901DA-10BB-4D09-99A7-B145E4459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613" y="3203576"/>
            <a:ext cx="7731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baseline="1000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2004</a:t>
            </a:r>
          </a:p>
        </p:txBody>
      </p:sp>
      <p:sp>
        <p:nvSpPr>
          <p:cNvPr id="133140" name="Text Box 20">
            <a:extLst>
              <a:ext uri="{FF2B5EF4-FFF2-40B4-BE49-F238E27FC236}">
                <a16:creationId xmlns:a16="http://schemas.microsoft.com/office/drawing/2014/main" id="{12175360-34E5-4738-9993-B3BD10C61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3508376"/>
            <a:ext cx="7921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baseline="1000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2004</a:t>
            </a:r>
          </a:p>
        </p:txBody>
      </p:sp>
      <p:sp>
        <p:nvSpPr>
          <p:cNvPr id="133141" name="Text Box 21">
            <a:extLst>
              <a:ext uri="{FF2B5EF4-FFF2-40B4-BE49-F238E27FC236}">
                <a16:creationId xmlns:a16="http://schemas.microsoft.com/office/drawing/2014/main" id="{1B155BEB-F245-4006-BAC5-01B6872D2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389" y="4051301"/>
            <a:ext cx="7572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baseline="1000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2004</a:t>
            </a:r>
          </a:p>
        </p:txBody>
      </p:sp>
      <p:sp>
        <p:nvSpPr>
          <p:cNvPr id="133142" name="Text Box 22">
            <a:extLst>
              <a:ext uri="{FF2B5EF4-FFF2-40B4-BE49-F238E27FC236}">
                <a16:creationId xmlns:a16="http://schemas.microsoft.com/office/drawing/2014/main" id="{FB0C835E-A3BB-4DC8-AF9A-7317FD601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414" y="4476751"/>
            <a:ext cx="847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baseline="1000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2004</a:t>
            </a:r>
          </a:p>
        </p:txBody>
      </p:sp>
      <p:sp>
        <p:nvSpPr>
          <p:cNvPr id="133143" name="Text Box 23">
            <a:extLst>
              <a:ext uri="{FF2B5EF4-FFF2-40B4-BE49-F238E27FC236}">
                <a16:creationId xmlns:a16="http://schemas.microsoft.com/office/drawing/2014/main" id="{E514D799-20AE-41F7-B01C-B483BDC5F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438" y="4737101"/>
            <a:ext cx="7683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baseline="1000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2004</a:t>
            </a:r>
          </a:p>
        </p:txBody>
      </p:sp>
      <p:sp>
        <p:nvSpPr>
          <p:cNvPr id="133144" name="Text Box 24">
            <a:extLst>
              <a:ext uri="{FF2B5EF4-FFF2-40B4-BE49-F238E27FC236}">
                <a16:creationId xmlns:a16="http://schemas.microsoft.com/office/drawing/2014/main" id="{3CE4A6B9-2C51-44E3-8ACB-D57677515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4800601"/>
            <a:ext cx="8207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baseline="1000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2004</a:t>
            </a:r>
          </a:p>
        </p:txBody>
      </p:sp>
      <p:sp>
        <p:nvSpPr>
          <p:cNvPr id="133145" name="Text Box 25">
            <a:extLst>
              <a:ext uri="{FF2B5EF4-FFF2-40B4-BE49-F238E27FC236}">
                <a16:creationId xmlns:a16="http://schemas.microsoft.com/office/drawing/2014/main" id="{7EC425E4-5E9D-42E3-AF3A-C29DED15C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037264"/>
            <a:ext cx="717550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baseline="1000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2004</a:t>
            </a:r>
          </a:p>
        </p:txBody>
      </p:sp>
      <p:sp>
        <p:nvSpPr>
          <p:cNvPr id="10267" name="Text Box 26">
            <a:extLst>
              <a:ext uri="{FF2B5EF4-FFF2-40B4-BE49-F238E27FC236}">
                <a16:creationId xmlns:a16="http://schemas.microsoft.com/office/drawing/2014/main" id="{69917F29-201B-484A-8FB0-5FC7B9F49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4" y="5033964"/>
            <a:ext cx="10064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baseline="10000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2007</a:t>
            </a:r>
            <a:endParaRPr lang="en-US" altLang="zh-CN" sz="3200" b="1" baseline="10000">
              <a:solidFill>
                <a:srgbClr val="0000FF"/>
              </a:solidFill>
              <a:latin typeface=".VnTime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3147" name="Text Box 27">
            <a:extLst>
              <a:ext uri="{FF2B5EF4-FFF2-40B4-BE49-F238E27FC236}">
                <a16:creationId xmlns:a16="http://schemas.microsoft.com/office/drawing/2014/main" id="{BE705C8C-D9F1-42B6-87E5-D403DF33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6" y="5681664"/>
            <a:ext cx="10064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baseline="10000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2007</a:t>
            </a:r>
            <a:endParaRPr lang="en-US" altLang="zh-CN" sz="3200" b="1" baseline="10000">
              <a:solidFill>
                <a:srgbClr val="0000FF"/>
              </a:solidFill>
              <a:latin typeface=".VnTime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33150" name="Picture 30" descr="11023[1]">
            <a:extLst>
              <a:ext uri="{FF2B5EF4-FFF2-40B4-BE49-F238E27FC236}">
                <a16:creationId xmlns:a16="http://schemas.microsoft.com/office/drawing/2014/main" id="{73693CF4-EE25-4B6D-88C3-B9F39E61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4" y="3524250"/>
            <a:ext cx="2492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1" name="Picture 31" descr="11023[1]">
            <a:extLst>
              <a:ext uri="{FF2B5EF4-FFF2-40B4-BE49-F238E27FC236}">
                <a16:creationId xmlns:a16="http://schemas.microsoft.com/office/drawing/2014/main" id="{8E57D1BF-0E45-4C94-B454-0FA8438F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3884614"/>
            <a:ext cx="2476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2" name="Picture 32" descr="11023[1]">
            <a:extLst>
              <a:ext uri="{FF2B5EF4-FFF2-40B4-BE49-F238E27FC236}">
                <a16:creationId xmlns:a16="http://schemas.microsoft.com/office/drawing/2014/main" id="{9F9F7EC6-B7D0-4ADE-88A6-D59C79A89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3573464"/>
            <a:ext cx="18415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3" name="Picture 33" descr="11023[1]">
            <a:extLst>
              <a:ext uri="{FF2B5EF4-FFF2-40B4-BE49-F238E27FC236}">
                <a16:creationId xmlns:a16="http://schemas.microsoft.com/office/drawing/2014/main" id="{0C636034-C9B9-4FDD-8A3B-B3793C70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4" y="2373314"/>
            <a:ext cx="2492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4" name="Picture 34" descr="11023[1]">
            <a:extLst>
              <a:ext uri="{FF2B5EF4-FFF2-40B4-BE49-F238E27FC236}">
                <a16:creationId xmlns:a16="http://schemas.microsoft.com/office/drawing/2014/main" id="{30A0D31A-0C8C-4C07-A375-1B48F028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2144713"/>
            <a:ext cx="24923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5" name="Picture 35" descr="11023[1]">
            <a:extLst>
              <a:ext uri="{FF2B5EF4-FFF2-40B4-BE49-F238E27FC236}">
                <a16:creationId xmlns:a16="http://schemas.microsoft.com/office/drawing/2014/main" id="{23874912-325B-404D-890C-FE9B0A420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4" y="3203576"/>
            <a:ext cx="16033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6" name="Picture 36" descr="11023[1]">
            <a:extLst>
              <a:ext uri="{FF2B5EF4-FFF2-40B4-BE49-F238E27FC236}">
                <a16:creationId xmlns:a16="http://schemas.microsoft.com/office/drawing/2014/main" id="{2E9AB81C-47EC-417B-894B-A148D226E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4" y="3419476"/>
            <a:ext cx="1873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7" name="Picture 37" descr="11023[1]">
            <a:extLst>
              <a:ext uri="{FF2B5EF4-FFF2-40B4-BE49-F238E27FC236}">
                <a16:creationId xmlns:a16="http://schemas.microsoft.com/office/drawing/2014/main" id="{604D014C-7141-4B0A-A7A0-52745D36A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3659188"/>
            <a:ext cx="1730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8" name="Picture 38" descr="11023[1]">
            <a:extLst>
              <a:ext uri="{FF2B5EF4-FFF2-40B4-BE49-F238E27FC236}">
                <a16:creationId xmlns:a16="http://schemas.microsoft.com/office/drawing/2014/main" id="{21E2F023-5EDD-45FD-AA5C-7E8F52448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4" y="4278313"/>
            <a:ext cx="24923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9" name="Picture 39" descr="11023[1]">
            <a:extLst>
              <a:ext uri="{FF2B5EF4-FFF2-40B4-BE49-F238E27FC236}">
                <a16:creationId xmlns:a16="http://schemas.microsoft.com/office/drawing/2014/main" id="{AB3D4692-B116-4819-BB5A-6DF534B1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635500"/>
            <a:ext cx="1936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0" name="Picture 40" descr="11023[1]">
            <a:extLst>
              <a:ext uri="{FF2B5EF4-FFF2-40B4-BE49-F238E27FC236}">
                <a16:creationId xmlns:a16="http://schemas.microsoft.com/office/drawing/2014/main" id="{E435ADDD-043F-47B1-A1BA-60FD31A02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4" y="5116514"/>
            <a:ext cx="2492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1" name="Picture 41" descr="11023[1]">
            <a:extLst>
              <a:ext uri="{FF2B5EF4-FFF2-40B4-BE49-F238E27FC236}">
                <a16:creationId xmlns:a16="http://schemas.microsoft.com/office/drawing/2014/main" id="{49604F6B-D3DB-49EF-8421-17218FAD2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4" y="5497514"/>
            <a:ext cx="2492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2" name="Picture 42" descr="11023[1]">
            <a:extLst>
              <a:ext uri="{FF2B5EF4-FFF2-40B4-BE49-F238E27FC236}">
                <a16:creationId xmlns:a16="http://schemas.microsoft.com/office/drawing/2014/main" id="{7DD7637C-FEB6-4AFA-8D38-75269CFFF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884864"/>
            <a:ext cx="2492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3" name="Picture 43" descr="11023[1]">
            <a:extLst>
              <a:ext uri="{FF2B5EF4-FFF2-40B4-BE49-F238E27FC236}">
                <a16:creationId xmlns:a16="http://schemas.microsoft.com/office/drawing/2014/main" id="{3D8952A4-F5CE-43C2-9E8D-EECC9A863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88" y="6311900"/>
            <a:ext cx="23971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4" name="Picture 44" descr="11023[1]">
            <a:extLst>
              <a:ext uri="{FF2B5EF4-FFF2-40B4-BE49-F238E27FC236}">
                <a16:creationId xmlns:a16="http://schemas.microsoft.com/office/drawing/2014/main" id="{7DA4D518-DA97-4058-BD53-536B36819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4787901"/>
            <a:ext cx="228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5" name="Picture 45" descr="11023[1]">
            <a:extLst>
              <a:ext uri="{FF2B5EF4-FFF2-40B4-BE49-F238E27FC236}">
                <a16:creationId xmlns:a16="http://schemas.microsoft.com/office/drawing/2014/main" id="{2471147A-A4FF-4983-9CC2-57E883F4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4711700"/>
            <a:ext cx="24923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6" name="Picture 46" descr="11023[1]">
            <a:extLst>
              <a:ext uri="{FF2B5EF4-FFF2-40B4-BE49-F238E27FC236}">
                <a16:creationId xmlns:a16="http://schemas.microsoft.com/office/drawing/2014/main" id="{966C41D1-F0D6-4D89-90E0-57FAC5893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54588"/>
            <a:ext cx="1730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7" name="Picture 47" descr="11023[1]">
            <a:extLst>
              <a:ext uri="{FF2B5EF4-FFF2-40B4-BE49-F238E27FC236}">
                <a16:creationId xmlns:a16="http://schemas.microsoft.com/office/drawing/2014/main" id="{E60E5C70-D00B-449D-9C48-C91249089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5465764"/>
            <a:ext cx="2968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8" name="Picture 48" descr="11023[1]">
            <a:extLst>
              <a:ext uri="{FF2B5EF4-FFF2-40B4-BE49-F238E27FC236}">
                <a16:creationId xmlns:a16="http://schemas.microsoft.com/office/drawing/2014/main" id="{7B6F3408-B5F0-420E-B2E1-1C9BE337C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73513"/>
            <a:ext cx="24923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9" name="Picture 49" descr="11023[1]">
            <a:extLst>
              <a:ext uri="{FF2B5EF4-FFF2-40B4-BE49-F238E27FC236}">
                <a16:creationId xmlns:a16="http://schemas.microsoft.com/office/drawing/2014/main" id="{3F662EA9-1B16-4DDA-87AC-DF7E86DC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425950"/>
            <a:ext cx="1825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0" name="Picture 50" descr="11023[1]">
            <a:extLst>
              <a:ext uri="{FF2B5EF4-FFF2-40B4-BE49-F238E27FC236}">
                <a16:creationId xmlns:a16="http://schemas.microsoft.com/office/drawing/2014/main" id="{009F3DAA-9D5E-46F4-9AB9-1BCC026D5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73551"/>
            <a:ext cx="165100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1" name="Picture 51" descr="11023[1]">
            <a:extLst>
              <a:ext uri="{FF2B5EF4-FFF2-40B4-BE49-F238E27FC236}">
                <a16:creationId xmlns:a16="http://schemas.microsoft.com/office/drawing/2014/main" id="{7BE56755-81CF-4276-9CEC-C5FE3CD4B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4025901"/>
            <a:ext cx="165100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2" name="Picture 52" descr="11023[1]">
            <a:extLst>
              <a:ext uri="{FF2B5EF4-FFF2-40B4-BE49-F238E27FC236}">
                <a16:creationId xmlns:a16="http://schemas.microsoft.com/office/drawing/2014/main" id="{35A9363D-1AEB-4877-8D0E-3014C8537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9" y="4532314"/>
            <a:ext cx="2492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3" name="Picture 53" descr="11023[1]">
            <a:extLst>
              <a:ext uri="{FF2B5EF4-FFF2-40B4-BE49-F238E27FC236}">
                <a16:creationId xmlns:a16="http://schemas.microsoft.com/office/drawing/2014/main" id="{FB20CD2D-717A-43AE-AB29-271B5B98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51464"/>
            <a:ext cx="2492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4" name="Picture 54" descr="11023[1]">
            <a:extLst>
              <a:ext uri="{FF2B5EF4-FFF2-40B4-BE49-F238E27FC236}">
                <a16:creationId xmlns:a16="http://schemas.microsoft.com/office/drawing/2014/main" id="{FB9863D0-F7AB-4C9E-8A9D-0C5503E79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535614"/>
            <a:ext cx="2032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5" name="Text Box 55">
            <a:extLst>
              <a:ext uri="{FF2B5EF4-FFF2-40B4-BE49-F238E27FC236}">
                <a16:creationId xmlns:a16="http://schemas.microsoft.com/office/drawing/2014/main" id="{4F54A0A4-3C5D-451C-84DF-B7B38E1DE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295401"/>
            <a:ext cx="2590800" cy="4670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170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1957: Pháp, Đức, Hà Lan,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170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Bỉ, Lucxămbua, Italia.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1700">
                <a:solidFill>
                  <a:srgbClr val="FF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1973: Anh, Ailen, Đan Mạch.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1700">
                <a:solidFill>
                  <a:srgbClr val="6600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1981: Hi Lạp.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1700">
                <a:solidFill>
                  <a:srgbClr val="FF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1986: Tây Ban Nha, Bồ Đào Nha.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1700">
                <a:solidFill>
                  <a:srgbClr val="CC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1995: Thụy Điển, Phần Lan, Áo.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170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2004: Sec, Litva, Hunggary, Ba lan, Slôvakia, Slôvenia, Latvia, Extônia, Manta, CH Sip.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1700">
                <a:solidFill>
                  <a:srgbClr val="CC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2007: Rumani, Bungary.</a:t>
            </a:r>
          </a:p>
        </p:txBody>
      </p:sp>
      <p:pic>
        <p:nvPicPr>
          <p:cNvPr id="7223" name="Picture 56" descr="3dflags_xad0001-0003a">
            <a:extLst>
              <a:ext uri="{FF2B5EF4-FFF2-40B4-BE49-F238E27FC236}">
                <a16:creationId xmlns:a16="http://schemas.microsoft.com/office/drawing/2014/main" id="{61EB6E00-E889-420F-B3D0-B79CD6216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762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8" descr="11023[1]">
            <a:extLst>
              <a:ext uri="{FF2B5EF4-FFF2-40B4-BE49-F238E27FC236}">
                <a16:creationId xmlns:a16="http://schemas.microsoft.com/office/drawing/2014/main" id="{A90EA85F-5F2A-4451-A458-904B9FDFB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4" y="4430713"/>
            <a:ext cx="24923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5">
            <a:extLst>
              <a:ext uri="{FF2B5EF4-FFF2-40B4-BE49-F238E27FC236}">
                <a16:creationId xmlns:a16="http://schemas.microsoft.com/office/drawing/2014/main" id="{95C5CD46-9803-4F13-A872-F5F6EE8EC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638" y="50906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4" name="Rectangle 6">
            <a:extLst>
              <a:ext uri="{FF2B5EF4-FFF2-40B4-BE49-F238E27FC236}">
                <a16:creationId xmlns:a16="http://schemas.microsoft.com/office/drawing/2014/main" id="{732DA79F-A277-4B8E-9448-A57F42DA0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727075"/>
            <a:ext cx="40158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3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33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33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33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33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133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  <p:bldP spid="133124" grpId="0"/>
      <p:bldP spid="133125" grpId="0"/>
      <p:bldP spid="133126" grpId="0"/>
      <p:bldP spid="133127" grpId="0"/>
      <p:bldP spid="133128" grpId="0"/>
      <p:bldP spid="133129" grpId="0"/>
      <p:bldP spid="133130" grpId="0"/>
      <p:bldP spid="133131" grpId="0"/>
      <p:bldP spid="133132" grpId="0"/>
      <p:bldP spid="133133" grpId="0"/>
      <p:bldP spid="133134" grpId="0"/>
      <p:bldP spid="133135" grpId="0"/>
      <p:bldP spid="133136" grpId="0"/>
      <p:bldP spid="133137" grpId="0"/>
      <p:bldP spid="133138" grpId="0"/>
      <p:bldP spid="133139" grpId="0"/>
      <p:bldP spid="133140" grpId="0"/>
      <p:bldP spid="133141" grpId="0"/>
      <p:bldP spid="133142" grpId="0"/>
      <p:bldP spid="133143" grpId="0"/>
      <p:bldP spid="133144" grpId="0"/>
      <p:bldP spid="133145" grpId="0"/>
      <p:bldP spid="10267" grpId="0"/>
      <p:bldP spid="133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>
            <a:extLst>
              <a:ext uri="{FF2B5EF4-FFF2-40B4-BE49-F238E27FC236}">
                <a16:creationId xmlns:a16="http://schemas.microsoft.com/office/drawing/2014/main" id="{24C7599D-CBE2-4AB9-A7DA-780DAE41C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24" y="111345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2.Mục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 HỌC SINH TỰ HỌC) 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E03CF7D5-22F9-440B-8C46-28B61CE42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762001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EU.</a:t>
            </a:r>
          </a:p>
        </p:txBody>
      </p:sp>
      <p:pic>
        <p:nvPicPr>
          <p:cNvPr id="21513" name="Picture 9" descr="Nhung tru cot cua ngoi nha chung EU">
            <a:extLst>
              <a:ext uri="{FF2B5EF4-FFF2-40B4-BE49-F238E27FC236}">
                <a16:creationId xmlns:a16="http://schemas.microsoft.com/office/drawing/2014/main" id="{F4E38619-D89F-47CA-B1DF-4C02CF7D4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17638"/>
            <a:ext cx="8305800" cy="483076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8" name="Text Box 14">
            <a:extLst>
              <a:ext uri="{FF2B5EF4-FFF2-40B4-BE49-F238E27FC236}">
                <a16:creationId xmlns:a16="http://schemas.microsoft.com/office/drawing/2014/main" id="{C9B8AA99-B28E-487E-8032-194757F8E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2484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>
            <a:extLst>
              <a:ext uri="{FF2B5EF4-FFF2-40B4-BE49-F238E27FC236}">
                <a16:creationId xmlns:a16="http://schemas.microsoft.com/office/drawing/2014/main" id="{1B72E59D-64EF-4202-95B8-349D7ACED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868364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690" name="Text Box 18">
            <a:extLst>
              <a:ext uri="{FF2B5EF4-FFF2-40B4-BE49-F238E27FC236}">
                <a16:creationId xmlns:a16="http://schemas.microsoft.com/office/drawing/2014/main" id="{1E7C32C8-1C1E-41F1-86CC-81D311C59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9123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hình trên hãy xác định các cơ quan đầu não EU ?.</a:t>
            </a:r>
          </a:p>
        </p:txBody>
      </p:sp>
      <p:sp>
        <p:nvSpPr>
          <p:cNvPr id="19461" name="Text Box 19">
            <a:extLst>
              <a:ext uri="{FF2B5EF4-FFF2-40B4-BE49-F238E27FC236}">
                <a16:creationId xmlns:a16="http://schemas.microsoft.com/office/drawing/2014/main" id="{121DD129-F5DF-4BF8-A64A-F0CFDB56D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105" y="236697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6" name="Picture 2" descr="23140527_285000785340401_1932528535_n">
            <a:extLst>
              <a:ext uri="{FF2B5EF4-FFF2-40B4-BE49-F238E27FC236}">
                <a16:creationId xmlns:a16="http://schemas.microsoft.com/office/drawing/2014/main" id="{BEA4A790-E955-469F-841F-0888705E0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54138"/>
            <a:ext cx="83820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 descr="europeanCEOs">
            <a:extLst>
              <a:ext uri="{FF2B5EF4-FFF2-40B4-BE49-F238E27FC236}">
                <a16:creationId xmlns:a16="http://schemas.microsoft.com/office/drawing/2014/main" id="{48EB148A-3D50-4A3C-99A9-C706C0F45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3800"/>
            <a:ext cx="4343400" cy="2895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8">
            <a:extLst>
              <a:ext uri="{FF2B5EF4-FFF2-40B4-BE49-F238E27FC236}">
                <a16:creationId xmlns:a16="http://schemas.microsoft.com/office/drawing/2014/main" id="{C968460B-458E-4410-8C64-0265215EE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</a:t>
            </a:r>
          </a:p>
        </p:txBody>
      </p:sp>
      <p:pic>
        <p:nvPicPr>
          <p:cNvPr id="44043" name="Picture 11" descr="800px-European_parliament_with_flags">
            <a:extLst>
              <a:ext uri="{FF2B5EF4-FFF2-40B4-BE49-F238E27FC236}">
                <a16:creationId xmlns:a16="http://schemas.microsoft.com/office/drawing/2014/main" id="{9464246E-3F1F-4C8A-B00E-015EE0EB8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Hình ảnh có liên quan">
            <a:extLst>
              <a:ext uri="{FF2B5EF4-FFF2-40B4-BE49-F238E27FC236}">
                <a16:creationId xmlns:a16="http://schemas.microsoft.com/office/drawing/2014/main" id="{1708DA86-7E04-4CD4-8829-55A68C02E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1" descr="Kết quả hình ảnh cho hội đồng liên minh châu âu">
            <a:extLst>
              <a:ext uri="{FF2B5EF4-FFF2-40B4-BE49-F238E27FC236}">
                <a16:creationId xmlns:a16="http://schemas.microsoft.com/office/drawing/2014/main" id="{4ADA0ACE-9C8B-4CFA-993C-9632D170C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1150</Words>
  <Application>Microsoft Office PowerPoint</Application>
  <PresentationFormat>Widescreen</PresentationFormat>
  <Paragraphs>190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.VnTime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I. QUÁ TRÌNH HÌNH THÀNH VÀ PHÁT TRIỂN.</vt:lpstr>
      <vt:lpstr>I. QUÁ TRÌNH HÌNH THÀNH VÀ PHÁT TRIỂN.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TGDD</dc:creator>
  <cp:lastModifiedBy>TGDD</cp:lastModifiedBy>
  <cp:revision>19</cp:revision>
  <dcterms:created xsi:type="dcterms:W3CDTF">2021-11-27T01:30:16Z</dcterms:created>
  <dcterms:modified xsi:type="dcterms:W3CDTF">2021-11-27T03:19:17Z</dcterms:modified>
</cp:coreProperties>
</file>